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46" autoAdjust="0"/>
    <p:restoredTop sz="66551" autoAdjust="0"/>
  </p:normalViewPr>
  <p:slideViewPr>
    <p:cSldViewPr snapToGrid="0">
      <p:cViewPr>
        <p:scale>
          <a:sx n="85" d="100"/>
          <a:sy n="85" d="100"/>
        </p:scale>
        <p:origin x="-304" y="-528"/>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cs typeface="Times New Roman" panose="02020603050405020304" pitchFamily="18" charset="0"/>
              </a:rPr>
              <a:t>Good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Morning/Afternoon,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Jiang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Qian.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(Next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slide)</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programming</a:t>
            </a:r>
            <a:r>
              <a:rPr lang="zh-CN" altLang="en-US" dirty="0"/>
              <a:t> </a:t>
            </a:r>
            <a:r>
              <a:rPr lang="en-US" altLang="zh-CN" dirty="0"/>
              <a:t>language</a:t>
            </a:r>
            <a:r>
              <a:rPr lang="zh-CN" altLang="en-US" dirty="0"/>
              <a:t> </a:t>
            </a:r>
            <a:r>
              <a:rPr lang="en-US" altLang="zh-CN" dirty="0"/>
              <a:t>and</a:t>
            </a:r>
            <a:r>
              <a:rPr lang="zh-CN" altLang="en-US" dirty="0"/>
              <a:t> </a:t>
            </a:r>
            <a:r>
              <a:rPr lang="en-US" altLang="zh-CN" dirty="0"/>
              <a:t>relevant</a:t>
            </a:r>
            <a:r>
              <a:rPr lang="zh-CN" altLang="en-US" dirty="0"/>
              <a:t> </a:t>
            </a:r>
            <a:r>
              <a:rPr lang="en-US" altLang="zh-CN" dirty="0"/>
              <a:t>package</a:t>
            </a:r>
            <a:r>
              <a:rPr lang="zh-CN" altLang="en-US" dirty="0"/>
              <a:t> </a:t>
            </a:r>
            <a:r>
              <a:rPr lang="en-US" altLang="zh-CN" dirty="0"/>
              <a:t>for</a:t>
            </a:r>
            <a:r>
              <a:rPr lang="zh-CN" altLang="en-US" dirty="0"/>
              <a:t> </a:t>
            </a:r>
            <a:r>
              <a:rPr lang="en-US" altLang="zh-CN" dirty="0"/>
              <a:t>solving</a:t>
            </a:r>
            <a:r>
              <a:rPr lang="zh-CN" altLang="en-US" dirty="0"/>
              <a:t> </a:t>
            </a:r>
            <a:r>
              <a:rPr lang="en-US" altLang="zh-CN" dirty="0"/>
              <a:t>the</a:t>
            </a:r>
            <a:r>
              <a:rPr lang="zh-CN" altLang="en-US" dirty="0"/>
              <a:t> </a:t>
            </a:r>
            <a:r>
              <a:rPr lang="en-US" altLang="zh-CN" dirty="0"/>
              <a:t>GRA</a:t>
            </a:r>
            <a:r>
              <a:rPr lang="zh-CN" altLang="en-US" dirty="0"/>
              <a:t> </a:t>
            </a:r>
            <a:r>
              <a:rPr lang="en-US" altLang="zh-CN" dirty="0"/>
              <a:t>model</a:t>
            </a:r>
            <a:r>
              <a:rPr lang="en-US" altLang="zh-CN" sz="1800" dirty="0">
                <a:effectLst/>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language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lab</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lesson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python.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package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solving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because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essentially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integer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problem.</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is an open-source linear programming (LP) package in Python. It provides tools for describing and solving linear and integer programs.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can be used to model optimization problems as mathematical models, which can then be solved using various algorithms, or solvers. </a:t>
            </a:r>
            <a:r>
              <a:rPr lang="en-US" altLang="zh-CN" sz="1800" dirty="0" err="1">
                <a:effectLst/>
                <a:latin typeface="Times New Roman" panose="02020603050405020304" pitchFamily="18" charset="0"/>
                <a:ea typeface="宋体" panose="02010600030101010101" pitchFamily="2" charset="-122"/>
              </a:rPr>
              <a:t>PuLP’s</a:t>
            </a:r>
            <a:r>
              <a:rPr lang="en-US" altLang="zh-CN" sz="1800" dirty="0">
                <a:effectLst/>
                <a:latin typeface="Times New Roman" panose="02020603050405020304" pitchFamily="18" charset="0"/>
                <a:ea typeface="宋体" panose="02010600030101010101" pitchFamily="2" charset="-122"/>
              </a:rPr>
              <a:t> main benefits are that it’s easy to install, easy to use, and its syntax closely resembles mathematical expressions. This makes the process of formulating your problem, implementing it in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and interpreting the results straightforward.</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To understand the problem of group role assignment, a scenario of a soccer team is considered. In a soccer team (Fig. 1), there are 20 players (a0–a19) in total. In the field, there are four roles and 11 players (in total) for the 4-3-3 formation: one goalkeeper (r0), four backs (r1), three midfields (r2), and three forwards (r3). Before each game, the most important task of the coach is to choose 11 players to be on the field.</a:t>
            </a:r>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(GRA) is 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of the RBC methodology, and it is derived from the E-CARGO fundamental model. The mathematical expression of the GRA model is shown below. It is an efficient tool to solve the 1-M (one-to-many) related problems.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vital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part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identify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mentioned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4-3-3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formation,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candidate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players.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Next, we will talk about how to mathematically formalize the GRA model. First,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t>
            </a:r>
            <a:r>
              <a:rPr lang="en-US" altLang="zh-CN" sz="1800" dirty="0" err="1">
                <a:effectLst/>
                <a:latin typeface="Times New Roman" panose="02020603050405020304" pitchFamily="18" charset="0"/>
                <a:ea typeface="宋体" panose="02010600030101010101" pitchFamily="2" charset="-122"/>
              </a:rPr>
              <a:t>Samely</a:t>
            </a:r>
            <a:r>
              <a:rPr lang="en-US" altLang="zh-CN" sz="1800" dirty="0">
                <a:effectLst/>
                <a:latin typeface="Times New Roman" panose="02020603050405020304" pitchFamily="18" charset="0"/>
                <a:ea typeface="宋体" panose="02010600030101010101" pitchFamily="2" charset="-122"/>
              </a:rPr>
              <a:t>, we also use symbols j and n to express the index of roles and the size of the role set, respectively. Then, Definition 1 represents the role range vector L. The physical meaning of the symbol L is the required number of agents for the roles. That is [1, 4, 3, 3]. Definition 2 represents the qualification matrix, which is utilized to quantify the qualifications of agents to play 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values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Q</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estimated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advance.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control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variables.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indicates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result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constructs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objective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functions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en-US" altLang="zh-CN" sz="1800" b="0" i="0" u="none" strike="noStrike" dirty="0">
                <a:solidFill>
                  <a:srgbClr val="374151"/>
                </a:solidFill>
                <a:effectLst/>
                <a:latin typeface="Söhne"/>
                <a:ea typeface="宋体" panose="02010600030101010101" pitchFamily="2" charset="-122"/>
              </a:rPr>
              <a:t> Based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analysis,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mathematical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expression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of</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GRA</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model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illustrated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endParaRPr lang="en-US"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 model in order to solve the 1-M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158884"/>
            <a:ext cx="10580685" cy="4972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 program (Group 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419765"/>
            <a:ext cx="10568730" cy="4321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0" indent="0" algn="just">
              <a:lnSpc>
                <a:spcPct val="145000"/>
              </a:lnSpc>
              <a:buNone/>
            </a:pP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Resource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t>
            </a:r>
            <a:r>
              <a:rPr lang="en-US" altLang="zh-CN" sz="2800" b="1" dirty="0" err="1">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PuLP</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Package</a:t>
            </a:r>
          </a:p>
        </p:txBody>
      </p:sp>
      <p:sp>
        <p:nvSpPr>
          <p:cNvPr id="9" name="矩形 8"/>
          <p:cNvSpPr/>
          <p:nvPr/>
        </p:nvSpPr>
        <p:spPr>
          <a:xfrm>
            <a:off x="822081" y="5899759"/>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Python</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Solving</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err="1">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PuLP</a:t>
            </a:r>
            <a:r>
              <a:rPr lang="zh-CN" altLang="en-US"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223469"/>
            <a:ext cx="4753966" cy="4247317"/>
          </a:xfrm>
          <a:prstGeom prst="rect">
            <a:avLst/>
          </a:prstGeom>
          <a:noFill/>
        </p:spPr>
        <p:txBody>
          <a:bodyPr wrap="square" rtlCol="0">
            <a:spAutoFit/>
          </a:bodyPr>
          <a:lstStyle/>
          <a:p>
            <a:pPr algn="just"/>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is 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open-source linear programming (LP) package </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Python. It provides tools for describing and solving linear and integer programs.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used to model optimization problems as mathematical models</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can then be solved using various algorithms, or solvers.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CB289F8A-2E70-6103-96D6-541DEFDBE9C8}"/>
              </a:ext>
            </a:extLst>
          </p:cNvPr>
          <p:cNvSpPr txBox="1"/>
          <p:nvPr/>
        </p:nvSpPr>
        <p:spPr>
          <a:xfrm>
            <a:off x="6062375" y="4899949"/>
            <a:ext cx="5607438"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One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the function explanations in the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tutorial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5EB13C-8BA2-0D02-EB6C-4DD102E69369}"/>
              </a:ext>
            </a:extLst>
          </p:cNvPr>
          <p:cNvPicPr>
            <a:picLocks noChangeAspect="1"/>
          </p:cNvPicPr>
          <p:nvPr/>
        </p:nvPicPr>
        <p:blipFill>
          <a:blip r:embed="rId3"/>
          <a:stretch>
            <a:fillRect/>
          </a:stretch>
        </p:blipFill>
        <p:spPr>
          <a:xfrm>
            <a:off x="5809129" y="1588719"/>
            <a:ext cx="6113929" cy="3105644"/>
          </a:xfrm>
          <a:prstGeom prst="rect">
            <a:avLst/>
          </a:prstGeom>
        </p:spPr>
      </p:pic>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822080" y="1529883"/>
            <a:ext cx="5574274" cy="3798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a soccer 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total</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the field,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four roles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 players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total) for the 4-3-3 formation: one goalkeeper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four backs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three midfields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three forwards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coach</a:t>
            </a:r>
            <a:r>
              <a:rPr lang="zh-CN" altLang="en-US"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choose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11 players to be on the field.</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1B683232-DA6C-DB4B-BEAC-0F3448F82331}"/>
              </a:ext>
            </a:extLst>
          </p:cNvPr>
          <p:cNvSpPr/>
          <p:nvPr/>
        </p:nvSpPr>
        <p:spPr>
          <a:xfrm>
            <a:off x="755511" y="589975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Real-world</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Scenario</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of</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Constructing</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Soccer</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Team</a:t>
            </a:r>
          </a:p>
        </p:txBody>
      </p:sp>
      <p:pic>
        <p:nvPicPr>
          <p:cNvPr id="3" name="图片 2">
            <a:extLst>
              <a:ext uri="{FF2B5EF4-FFF2-40B4-BE49-F238E27FC236}">
                <a16:creationId xmlns:a16="http://schemas.microsoft.com/office/drawing/2014/main" id="{B4805828-53D3-B996-86EC-79ABEC3490D3}"/>
              </a:ext>
            </a:extLst>
          </p:cNvPr>
          <p:cNvPicPr>
            <a:picLocks noChangeAspect="1"/>
          </p:cNvPicPr>
          <p:nvPr/>
        </p:nvPicPr>
        <p:blipFill>
          <a:blip r:embed="rId3"/>
          <a:stretch>
            <a:fillRect/>
          </a:stretch>
        </p:blipFill>
        <p:spPr>
          <a:xfrm>
            <a:off x="6462926" y="1682494"/>
            <a:ext cx="4906994" cy="332926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2081" y="1169777"/>
            <a:ext cx="5881042" cy="489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(GRA) is 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t>
            </a:r>
            <a:endParaRPr lang="en-CA"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derived from the E-CARGO fundamental model.</a:t>
            </a:r>
          </a:p>
          <a:p>
            <a:pPr marL="457200" indent="-457200">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an efficient tool to solve the 1-M (one-to-many) related problems.</a:t>
            </a:r>
            <a:endPar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10" name="对象 9">
            <a:extLst>
              <a:ext uri="{FF2B5EF4-FFF2-40B4-BE49-F238E27FC236}">
                <a16:creationId xmlns:a16="http://schemas.microsoft.com/office/drawing/2014/main" id="{957B4D8A-128E-FA48-9747-EF9C05915173}"/>
              </a:ext>
            </a:extLst>
          </p:cNvPr>
          <p:cNvGraphicFramePr>
            <a:graphicFrameLocks noChangeAspect="1"/>
          </p:cNvGraphicFramePr>
          <p:nvPr>
            <p:extLst>
              <p:ext uri="{D42A27DB-BD31-4B8C-83A1-F6EECF244321}">
                <p14:modId xmlns:p14="http://schemas.microsoft.com/office/powerpoint/2010/main" val="3323393928"/>
              </p:ext>
            </p:extLst>
          </p:nvPr>
        </p:nvGraphicFramePr>
        <p:xfrm>
          <a:off x="6634976" y="992081"/>
          <a:ext cx="4645281" cy="4180752"/>
        </p:xfrm>
        <a:graphic>
          <a:graphicData uri="http://schemas.openxmlformats.org/presentationml/2006/ole">
            <mc:AlternateContent xmlns:mc="http://schemas.openxmlformats.org/markup-compatibility/2006">
              <mc:Choice xmlns:v="urn:schemas-microsoft-com:vml" Requires="v">
                <p:oleObj r:id="rId3" imgW="4000500" imgH="3644900" progId="Visio.Drawing.11">
                  <p:embed/>
                </p:oleObj>
              </mc:Choice>
              <mc:Fallback>
                <p:oleObj r:id="rId3" imgW="4000500" imgH="3644900" progId="Visio.Drawing.11">
                  <p:embed/>
                  <p:pic>
                    <p:nvPicPr>
                      <p:cNvPr id="10" name="对象 9">
                        <a:extLst>
                          <a:ext uri="{FF2B5EF4-FFF2-40B4-BE49-F238E27FC236}">
                            <a16:creationId xmlns:a16="http://schemas.microsoft.com/office/drawing/2014/main" id="{957B4D8A-128E-FA48-9747-EF9C0591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976" y="992081"/>
                        <a:ext cx="4645281" cy="4180752"/>
                      </a:xfrm>
                      <a:prstGeom prst="rect">
                        <a:avLst/>
                      </a:prstGeom>
                      <a:noFill/>
                    </p:spPr>
                  </p:pic>
                </p:oleObj>
              </mc:Fallback>
            </mc:AlternateContent>
          </a:graphicData>
        </a:graphic>
      </p:graphicFrame>
      <p:sp>
        <p:nvSpPr>
          <p:cNvPr id="22" name="文本框 2">
            <a:extLst>
              <a:ext uri="{FF2B5EF4-FFF2-40B4-BE49-F238E27FC236}">
                <a16:creationId xmlns:a16="http://schemas.microsoft.com/office/drawing/2014/main" id="{DDB3211C-8C9D-6247-B1D1-A8CE73270983}"/>
              </a:ext>
            </a:extLst>
          </p:cNvPr>
          <p:cNvSpPr txBox="1">
            <a:spLocks noChangeArrowheads="1"/>
          </p:cNvSpPr>
          <p:nvPr/>
        </p:nvSpPr>
        <p:spPr bwMode="auto">
          <a:xfrm>
            <a:off x="7496529" y="5168024"/>
            <a:ext cx="3462890" cy="29273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The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life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cycling</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graph</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of</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RBC</a:t>
            </a:r>
            <a:endParaRPr lang="zh-CN" sz="1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CEBBAE61-F36A-2046-B0AF-3EE34369670B}"/>
              </a:ext>
            </a:extLst>
          </p:cNvPr>
          <p:cNvSpPr/>
          <p:nvPr/>
        </p:nvSpPr>
        <p:spPr>
          <a:xfrm>
            <a:off x="822081" y="578088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4-3-3</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Formation</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Candidate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Players</a:t>
            </a:r>
          </a:p>
        </p:txBody>
      </p:sp>
      <p:sp>
        <p:nvSpPr>
          <p:cNvPr id="25" name="矩形 24">
            <a:extLst>
              <a:ext uri="{FF2B5EF4-FFF2-40B4-BE49-F238E27FC236}">
                <a16:creationId xmlns:a16="http://schemas.microsoft.com/office/drawing/2014/main" id="{AB784B07-FFEB-1040-B7CA-6BE8763EA32B}"/>
              </a:ext>
            </a:extLst>
          </p:cNvPr>
          <p:cNvSpPr/>
          <p:nvPr/>
        </p:nvSpPr>
        <p:spPr>
          <a:xfrm>
            <a:off x="8743835" y="1373491"/>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17" name="组合 16">
            <a:extLst>
              <a:ext uri="{FF2B5EF4-FFF2-40B4-BE49-F238E27FC236}">
                <a16:creationId xmlns:a16="http://schemas.microsoft.com/office/drawing/2014/main" id="{B30931AD-DE54-ABFC-C8C7-5CF5975F48D8}"/>
              </a:ext>
            </a:extLst>
          </p:cNvPr>
          <p:cNvGrpSpPr/>
          <p:nvPr/>
        </p:nvGrpSpPr>
        <p:grpSpPr>
          <a:xfrm>
            <a:off x="6191867" y="1169777"/>
            <a:ext cx="5171815" cy="4679322"/>
            <a:chOff x="6256711" y="896069"/>
            <a:chExt cx="5171815" cy="4679322"/>
          </a:xfrm>
        </p:grpSpPr>
        <p:pic>
          <p:nvPicPr>
            <p:cNvPr id="3" name="图片 2">
              <a:extLst>
                <a:ext uri="{FF2B5EF4-FFF2-40B4-BE49-F238E27FC236}">
                  <a16:creationId xmlns:a16="http://schemas.microsoft.com/office/drawing/2014/main" id="{6202C97C-5740-FC9C-7D3F-59BDB7F9356C}"/>
                </a:ext>
              </a:extLst>
            </p:cNvPr>
            <p:cNvPicPr>
              <a:picLocks noChangeAspect="1"/>
            </p:cNvPicPr>
            <p:nvPr/>
          </p:nvPicPr>
          <p:blipFill>
            <a:blip r:embed="rId3"/>
            <a:stretch>
              <a:fillRect/>
            </a:stretch>
          </p:blipFill>
          <p:spPr>
            <a:xfrm>
              <a:off x="6256711" y="2489291"/>
              <a:ext cx="5054600" cy="3086100"/>
            </a:xfrm>
            <a:prstGeom prst="rect">
              <a:avLst/>
            </a:prstGeom>
          </p:spPr>
        </p:pic>
        <p:pic>
          <p:nvPicPr>
            <p:cNvPr id="12" name="图片 11">
              <a:extLst>
                <a:ext uri="{FF2B5EF4-FFF2-40B4-BE49-F238E27FC236}">
                  <a16:creationId xmlns:a16="http://schemas.microsoft.com/office/drawing/2014/main" id="{73687275-9111-CD08-85ED-6B53D3CC0A2B}"/>
                </a:ext>
              </a:extLst>
            </p:cNvPr>
            <p:cNvPicPr>
              <a:picLocks noChangeAspect="1"/>
            </p:cNvPicPr>
            <p:nvPr/>
          </p:nvPicPr>
          <p:blipFill>
            <a:blip r:embed="rId4"/>
            <a:stretch>
              <a:fillRect/>
            </a:stretch>
          </p:blipFill>
          <p:spPr>
            <a:xfrm>
              <a:off x="6256711" y="896069"/>
              <a:ext cx="5171815" cy="1490400"/>
            </a:xfrm>
            <a:prstGeom prst="rect">
              <a:avLst/>
            </a:prstGeom>
          </p:spPr>
        </p:pic>
      </p:grpSp>
      <p:grpSp>
        <p:nvGrpSpPr>
          <p:cNvPr id="28" name="组合 27">
            <a:extLst>
              <a:ext uri="{FF2B5EF4-FFF2-40B4-BE49-F238E27FC236}">
                <a16:creationId xmlns:a16="http://schemas.microsoft.com/office/drawing/2014/main" id="{6DB02E21-C989-6D21-39E5-16909C15F1CF}"/>
              </a:ext>
            </a:extLst>
          </p:cNvPr>
          <p:cNvGrpSpPr/>
          <p:nvPr/>
        </p:nvGrpSpPr>
        <p:grpSpPr>
          <a:xfrm>
            <a:off x="6585955" y="1030295"/>
            <a:ext cx="4334450" cy="5304152"/>
            <a:chOff x="6585955" y="1030295"/>
            <a:chExt cx="4334450" cy="5304152"/>
          </a:xfrm>
        </p:grpSpPr>
        <p:pic>
          <p:nvPicPr>
            <p:cNvPr id="26" name="图片 25">
              <a:extLst>
                <a:ext uri="{FF2B5EF4-FFF2-40B4-BE49-F238E27FC236}">
                  <a16:creationId xmlns:a16="http://schemas.microsoft.com/office/drawing/2014/main" id="{912F97EC-C4FE-8063-DAAF-391D5A63154E}"/>
                </a:ext>
              </a:extLst>
            </p:cNvPr>
            <p:cNvPicPr>
              <a:picLocks noChangeAspect="1"/>
            </p:cNvPicPr>
            <p:nvPr/>
          </p:nvPicPr>
          <p:blipFill>
            <a:blip r:embed="rId5"/>
            <a:stretch>
              <a:fillRect/>
            </a:stretch>
          </p:blipFill>
          <p:spPr>
            <a:xfrm>
              <a:off x="6585955" y="1030295"/>
              <a:ext cx="4334450" cy="5304152"/>
            </a:xfrm>
            <a:prstGeom prst="rect">
              <a:avLst/>
            </a:prstGeom>
          </p:spPr>
        </p:pic>
        <p:sp>
          <p:nvSpPr>
            <p:cNvPr id="27" name="矩形 26">
              <a:extLst>
                <a:ext uri="{FF2B5EF4-FFF2-40B4-BE49-F238E27FC236}">
                  <a16:creationId xmlns:a16="http://schemas.microsoft.com/office/drawing/2014/main" id="{6327CA27-50A7-4028-16EC-1863D2A84773}"/>
                </a:ext>
              </a:extLst>
            </p:cNvPr>
            <p:cNvSpPr/>
            <p:nvPr/>
          </p:nvSpPr>
          <p:spPr>
            <a:xfrm>
              <a:off x="7519094" y="1169777"/>
              <a:ext cx="1895839" cy="48754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28003410-8B75-3C45-0B82-B312C4E42D11}"/>
              </a:ext>
            </a:extLst>
          </p:cNvPr>
          <p:cNvPicPr>
            <a:picLocks noChangeAspect="1"/>
          </p:cNvPicPr>
          <p:nvPr/>
        </p:nvPicPr>
        <p:blipFill>
          <a:blip r:embed="rId6"/>
          <a:stretch>
            <a:fillRect/>
          </a:stretch>
        </p:blipFill>
        <p:spPr>
          <a:xfrm>
            <a:off x="6611092" y="895345"/>
            <a:ext cx="4333364" cy="5653603"/>
          </a:xfrm>
          <a:prstGeom prst="rect">
            <a:avLst/>
          </a:prstGeom>
        </p:spPr>
      </p:pic>
      <p:pic>
        <p:nvPicPr>
          <p:cNvPr id="6" name="图片 5">
            <a:extLst>
              <a:ext uri="{FF2B5EF4-FFF2-40B4-BE49-F238E27FC236}">
                <a16:creationId xmlns:a16="http://schemas.microsoft.com/office/drawing/2014/main" id="{835D427F-8FF1-145E-3F11-D466BD63EB5E}"/>
              </a:ext>
            </a:extLst>
          </p:cNvPr>
          <p:cNvPicPr>
            <a:picLocks noChangeAspect="1"/>
          </p:cNvPicPr>
          <p:nvPr/>
        </p:nvPicPr>
        <p:blipFill>
          <a:blip r:embed="rId7"/>
          <a:stretch>
            <a:fillRect/>
          </a:stretch>
        </p:blipFill>
        <p:spPr>
          <a:xfrm>
            <a:off x="6166034" y="1449013"/>
            <a:ext cx="5174291" cy="4213015"/>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CA4FE268-E65F-F715-B0B0-9162A2D4F6DA}"/>
              </a:ext>
            </a:extLst>
          </p:cNvPr>
          <p:cNvPicPr>
            <a:picLocks noChangeAspect="1"/>
          </p:cNvPicPr>
          <p:nvPr/>
        </p:nvPicPr>
        <p:blipFill>
          <a:blip r:embed="rId3"/>
          <a:stretch>
            <a:fillRect/>
          </a:stretch>
        </p:blipFill>
        <p:spPr>
          <a:xfrm>
            <a:off x="822081" y="1322492"/>
            <a:ext cx="5174291" cy="4213015"/>
          </a:xfrm>
          <a:prstGeom prst="rect">
            <a:avLst/>
          </a:prstGeom>
        </p:spPr>
      </p:pic>
      <p:pic>
        <p:nvPicPr>
          <p:cNvPr id="6" name="图片 5">
            <a:extLst>
              <a:ext uri="{FF2B5EF4-FFF2-40B4-BE49-F238E27FC236}">
                <a16:creationId xmlns:a16="http://schemas.microsoft.com/office/drawing/2014/main" id="{86501B3F-CEE4-2D31-7F0F-B32582D151D3}"/>
              </a:ext>
            </a:extLst>
          </p:cNvPr>
          <p:cNvPicPr>
            <a:picLocks noChangeAspect="1"/>
          </p:cNvPicPr>
          <p:nvPr/>
        </p:nvPicPr>
        <p:blipFill>
          <a:blip r:embed="rId4"/>
          <a:stretch>
            <a:fillRect/>
          </a:stretch>
        </p:blipFill>
        <p:spPr>
          <a:xfrm>
            <a:off x="5978008" y="1260272"/>
            <a:ext cx="5391911" cy="4337453"/>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6942</TotalTime>
  <Words>1578</Words>
  <Application>Microsoft Macintosh PowerPoint</Application>
  <PresentationFormat>宽屏</PresentationFormat>
  <Paragraphs>106</Paragraphs>
  <Slides>14</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Söhne</vt:lpstr>
      <vt:lpstr>Arial</vt:lpstr>
      <vt:lpstr>Calibri</vt:lpstr>
      <vt:lpstr>Monotype Corsiva</vt:lpstr>
      <vt:lpstr>Times New Roman</vt:lpstr>
      <vt:lpstr>Wingdings</vt:lpstr>
      <vt:lpstr>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1302</cp:revision>
  <dcterms:created xsi:type="dcterms:W3CDTF">2017-10-20T06:33:00Z</dcterms:created>
  <dcterms:modified xsi:type="dcterms:W3CDTF">2023-07-12T09:09:53Z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